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1"/>
  </p:notesMasterIdLst>
  <p:handoutMasterIdLst>
    <p:handoutMasterId r:id="rId32"/>
  </p:handoutMasterIdLst>
  <p:sldIdLst>
    <p:sldId id="256" r:id="rId3"/>
    <p:sldId id="325" r:id="rId4"/>
    <p:sldId id="257" r:id="rId5"/>
    <p:sldId id="258" r:id="rId6"/>
    <p:sldId id="326" r:id="rId7"/>
    <p:sldId id="327" r:id="rId8"/>
    <p:sldId id="328" r:id="rId9"/>
    <p:sldId id="259" r:id="rId10"/>
    <p:sldId id="287" r:id="rId11"/>
    <p:sldId id="329" r:id="rId12"/>
    <p:sldId id="330" r:id="rId13"/>
    <p:sldId id="331" r:id="rId14"/>
    <p:sldId id="334" r:id="rId15"/>
    <p:sldId id="335" r:id="rId16"/>
    <p:sldId id="336" r:id="rId17"/>
    <p:sldId id="337" r:id="rId18"/>
    <p:sldId id="338" r:id="rId19"/>
    <p:sldId id="332" r:id="rId20"/>
    <p:sldId id="333" r:id="rId21"/>
    <p:sldId id="339" r:id="rId22"/>
    <p:sldId id="340" r:id="rId23"/>
    <p:sldId id="341" r:id="rId24"/>
    <p:sldId id="342" r:id="rId25"/>
    <p:sldId id="260" r:id="rId26"/>
    <p:sldId id="317" r:id="rId27"/>
    <p:sldId id="343" r:id="rId28"/>
    <p:sldId id="344" r:id="rId29"/>
    <p:sldId id="26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8">
          <p15:clr>
            <a:srgbClr val="A4A3A4"/>
          </p15:clr>
        </p15:guide>
        <p15:guide id="2" pos="38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57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9879" autoAdjust="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98"/>
        <p:guide pos="38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37.wmf"/><Relationship Id="rId1" Type="http://schemas.openxmlformats.org/officeDocument/2006/relationships/image" Target="../media/image43.wmf"/><Relationship Id="rId4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28AF3-5E83-4472-9272-6F7078C259C2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A7EB4-9612-4999-8D3D-55013C56A0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A7EB4-9612-4999-8D3D-55013C56A0E4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7F54-4879-4382-9AC5-02EA53BDAFEA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EE59A-A73F-40BF-9298-F3CA566A80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7F54-4879-4382-9AC5-02EA53BDAFEA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EE59A-A73F-40BF-9298-F3CA566A80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7F54-4879-4382-9AC5-02EA53BDAFEA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EE59A-A73F-40BF-9298-F3CA566A80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AF53-5E78-4F5F-98BB-D0BC04181001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A432-A536-46D3-B356-99693129F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AF53-5E78-4F5F-98BB-D0BC04181001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A432-A536-46D3-B356-99693129F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AF53-5E78-4F5F-98BB-D0BC04181001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A432-A536-46D3-B356-99693129F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AF53-5E78-4F5F-98BB-D0BC04181001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A432-A536-46D3-B356-99693129F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AF53-5E78-4F5F-98BB-D0BC04181001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A432-A536-46D3-B356-99693129F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AF53-5E78-4F5F-98BB-D0BC04181001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A432-A536-46D3-B356-99693129F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AF53-5E78-4F5F-98BB-D0BC04181001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A432-A536-46D3-B356-99693129F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AF53-5E78-4F5F-98BB-D0BC04181001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A432-A536-46D3-B356-99693129F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7F54-4879-4382-9AC5-02EA53BDAFEA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EE59A-A73F-40BF-9298-F3CA566A80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AF53-5E78-4F5F-98BB-D0BC04181001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A432-A536-46D3-B356-99693129F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AF53-5E78-4F5F-98BB-D0BC04181001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A432-A536-46D3-B356-99693129F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AF53-5E78-4F5F-98BB-D0BC04181001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A432-A536-46D3-B356-99693129F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7F54-4879-4382-9AC5-02EA53BDAFEA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EE59A-A73F-40BF-9298-F3CA566A80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7F54-4879-4382-9AC5-02EA53BDAFEA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EE59A-A73F-40BF-9298-F3CA566A80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7F54-4879-4382-9AC5-02EA53BDAFEA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EE59A-A73F-40BF-9298-F3CA566A80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7F54-4879-4382-9AC5-02EA53BDAFEA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EE59A-A73F-40BF-9298-F3CA566A80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7F54-4879-4382-9AC5-02EA53BDAFEA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EE59A-A73F-40BF-9298-F3CA566A80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7F54-4879-4382-9AC5-02EA53BDAFEA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EE59A-A73F-40BF-9298-F3CA566A80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7F54-4879-4382-9AC5-02EA53BDAFEA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EE59A-A73F-40BF-9298-F3CA566A80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7F54-4879-4382-9AC5-02EA53BDAFEA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EE59A-A73F-40BF-9298-F3CA566A80E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335A00-9BE8-4935-873D-99A5DC9B5A3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611" y="185738"/>
            <a:ext cx="2304288" cy="9022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7AF53-5E78-4F5F-98BB-D0BC04181001}" type="datetimeFigureOut">
              <a:rPr lang="zh-CN" altLang="en-US" smtClean="0"/>
              <a:t>2021-10-20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2A432-A536-46D3-B356-99693129F7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BB42FA-2991-428B-8A71-E7AFD2B11A0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82" y="230188"/>
            <a:ext cx="2304288" cy="9022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39.wmf"/><Relationship Id="rId3" Type="http://schemas.openxmlformats.org/officeDocument/2006/relationships/oleObject" Target="../embeddings/oleObject14.bin"/><Relationship Id="rId7" Type="http://schemas.openxmlformats.org/officeDocument/2006/relationships/image" Target="../media/image40.png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42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wmf"/><Relationship Id="rId11" Type="http://schemas.openxmlformats.org/officeDocument/2006/relationships/image" Target="../media/image38.wmf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19.bin"/><Relationship Id="rId10" Type="http://schemas.openxmlformats.org/officeDocument/2006/relationships/oleObject" Target="../embeddings/oleObject17.bin"/><Relationship Id="rId4" Type="http://schemas.openxmlformats.org/officeDocument/2006/relationships/image" Target="../media/image35.wmf"/><Relationship Id="rId9" Type="http://schemas.openxmlformats.org/officeDocument/2006/relationships/image" Target="../media/image37.wmf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oleObject" Target="../embeddings/oleObject24.bin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oleObject" Target="../embeddings/oleObject2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3.wmf"/><Relationship Id="rId11" Type="http://schemas.openxmlformats.org/officeDocument/2006/relationships/image" Target="../media/image44.wmf"/><Relationship Id="rId5" Type="http://schemas.openxmlformats.org/officeDocument/2006/relationships/oleObject" Target="../embeddings/oleObject20.bin"/><Relationship Id="rId15" Type="http://schemas.openxmlformats.org/officeDocument/2006/relationships/image" Target="../media/image48.png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46.png"/><Relationship Id="rId9" Type="http://schemas.openxmlformats.org/officeDocument/2006/relationships/image" Target="../media/image37.wmf"/><Relationship Id="rId14" Type="http://schemas.openxmlformats.org/officeDocument/2006/relationships/image" Target="../media/image38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52.png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3.png"/><Relationship Id="rId11" Type="http://schemas.openxmlformats.org/officeDocument/2006/relationships/oleObject" Target="../embeddings/oleObject27.bin"/><Relationship Id="rId5" Type="http://schemas.openxmlformats.org/officeDocument/2006/relationships/image" Target="../media/image49.wmf"/><Relationship Id="rId10" Type="http://schemas.openxmlformats.org/officeDocument/2006/relationships/image" Target="../media/image55.png"/><Relationship Id="rId4" Type="http://schemas.openxmlformats.org/officeDocument/2006/relationships/oleObject" Target="../embeddings/oleObject25.bin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image" Target="../media/image63.png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62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4.png"/><Relationship Id="rId11" Type="http://schemas.openxmlformats.org/officeDocument/2006/relationships/oleObject" Target="../embeddings/oleObject31.bin"/><Relationship Id="rId5" Type="http://schemas.openxmlformats.org/officeDocument/2006/relationships/image" Target="../media/image59.wmf"/><Relationship Id="rId10" Type="http://schemas.openxmlformats.org/officeDocument/2006/relationships/image" Target="../media/image61.wmf"/><Relationship Id="rId4" Type="http://schemas.openxmlformats.org/officeDocument/2006/relationships/oleObject" Target="../embeddings/oleObject28.bin"/><Relationship Id="rId9" Type="http://schemas.openxmlformats.org/officeDocument/2006/relationships/oleObject" Target="../embeddings/oleObject30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oleObject" Target="../embeddings/oleObject32.bin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70.png"/><Relationship Id="rId4" Type="http://schemas.openxmlformats.org/officeDocument/2006/relationships/image" Target="../media/image65.wmf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image" Target="../media/image73.png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74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5.wmf"/><Relationship Id="rId3" Type="http://schemas.openxmlformats.org/officeDocument/2006/relationships/image" Target="../media/image18.jpg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3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4.wmf"/><Relationship Id="rId20" Type="http://schemas.openxmlformats.org/officeDocument/2006/relationships/image" Target="../media/image16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7.bin"/><Relationship Id="rId23" Type="http://schemas.openxmlformats.org/officeDocument/2006/relationships/image" Target="../media/image17.wmf"/><Relationship Id="rId10" Type="http://schemas.openxmlformats.org/officeDocument/2006/relationships/image" Target="../media/image12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9.png"/><Relationship Id="rId9" Type="http://schemas.openxmlformats.org/officeDocument/2006/relationships/oleObject" Target="../embeddings/oleObject3.bin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9428" y="1922991"/>
            <a:ext cx="11791995" cy="2409519"/>
            <a:chOff x="1921946" y="2005697"/>
            <a:chExt cx="3657600" cy="2409519"/>
          </a:xfrm>
        </p:grpSpPr>
        <p:sp>
          <p:nvSpPr>
            <p:cNvPr id="10" name="文本框 9"/>
            <p:cNvSpPr txBox="1"/>
            <p:nvPr/>
          </p:nvSpPr>
          <p:spPr>
            <a:xfrm>
              <a:off x="2088810" y="2005697"/>
              <a:ext cx="34308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00B05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基于</a:t>
              </a:r>
              <a:r>
                <a:rPr lang="en-US" altLang="zh-CN" sz="4000" dirty="0">
                  <a:solidFill>
                    <a:srgbClr val="00B05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BP</a:t>
              </a:r>
              <a:r>
                <a:rPr lang="zh-CN" altLang="en-US" sz="4000" dirty="0">
                  <a:solidFill>
                    <a:srgbClr val="00B05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神经网络的风速序列预测</a:t>
              </a:r>
              <a:endParaRPr lang="zh-CN" altLang="en-US" sz="4000" dirty="0">
                <a:solidFill>
                  <a:srgbClr val="00B05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21946" y="3891996"/>
              <a:ext cx="3657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259654" y="3593846"/>
            <a:ext cx="97315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Speaker 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：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何锐（ </a:t>
            </a:r>
            <a:r>
              <a:rPr lang="en-US" altLang="zh-CN" sz="2800" dirty="0" err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herry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）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pPr algn="ctr"/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   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E-mail 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：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herui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lt"/>
              </a:rPr>
              <a:t>@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shu.edu.cn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A8C6DB-8B96-4147-9739-FED9EBCD8F80}"/>
              </a:ext>
            </a:extLst>
          </p:cNvPr>
          <p:cNvSpPr txBox="1"/>
          <p:nvPr/>
        </p:nvSpPr>
        <p:spPr>
          <a:xfrm>
            <a:off x="3282072" y="427839"/>
            <a:ext cx="361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: BP</a:t>
            </a:r>
            <a:r>
              <a:rPr lang="zh-CN" altLang="en-US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神经网络原理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35C2F2-7657-4E02-86D9-8A838A99563C}"/>
              </a:ext>
            </a:extLst>
          </p:cNvPr>
          <p:cNvSpPr txBox="1"/>
          <p:nvPr/>
        </p:nvSpPr>
        <p:spPr>
          <a:xfrm>
            <a:off x="974434" y="1652024"/>
            <a:ext cx="85315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BP(Back Propagation)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神经网络的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学习过程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由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信号的正向传播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误差的反向传播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两个过程组成。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正向传播时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，输入样本从输入层传入，经隐层逐层处理后，传向输出层。若输出层的实际输出与期望输出不符，则转向误差的反向传播阶段。误差的反向传播是将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输出误差以某种形式通过隐层向输入层逐层反传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，并将误差分摊给各层的所有单元，从而获得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各层单元的误差信号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，此误差信号即作为修正各单元权值的依据。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BP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网络由输入层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﹑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输出层和隐层组成，   为输入层，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​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为输出层，其余为隐层。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BP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神经网络的结构如下：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4F9AC47-D1E7-41DD-8EBB-614BB11E9B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6469744"/>
              </p:ext>
            </p:extLst>
          </p:nvPr>
        </p:nvGraphicFramePr>
        <p:xfrm>
          <a:off x="5780603" y="3081731"/>
          <a:ext cx="315397" cy="307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AxMath" r:id="rId3" imgW="135360" imgH="132480" progId="Equation.AxMath">
                  <p:embed/>
                </p:oleObj>
              </mc:Choice>
              <mc:Fallback>
                <p:oleObj name="AxMath" r:id="rId3" imgW="135360" imgH="132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80603" y="3081731"/>
                        <a:ext cx="315397" cy="307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A77EE05-F5E5-44EF-8307-30B322C310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636288"/>
              </p:ext>
            </p:extLst>
          </p:nvPr>
        </p:nvGraphicFramePr>
        <p:xfrm>
          <a:off x="7138041" y="3074230"/>
          <a:ext cx="379413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AxMath" r:id="rId5" imgW="162360" imgH="132480" progId="Equation.AxMath">
                  <p:embed/>
                </p:oleObj>
              </mc:Choice>
              <mc:Fallback>
                <p:oleObj name="AxMath" r:id="rId5" imgW="162360" imgH="13248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4F9AC47-D1E7-41DD-8EBB-614BB11E9B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38041" y="3074230"/>
                        <a:ext cx="379413" cy="30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4" name="Picture 2" descr="这里写图片描述">
            <a:extLst>
              <a:ext uri="{FF2B5EF4-FFF2-40B4-BE49-F238E27FC236}">
                <a16:creationId xmlns:a16="http://schemas.microsoft.com/office/drawing/2014/main" id="{032E4C9D-3FE6-419E-A4D5-53A2EDC03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122" y="3959307"/>
            <a:ext cx="6750775" cy="229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44859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C66DA7A-2699-4C3C-8372-80DA73718CA1}"/>
              </a:ext>
            </a:extLst>
          </p:cNvPr>
          <p:cNvSpPr txBox="1"/>
          <p:nvPr/>
        </p:nvSpPr>
        <p:spPr>
          <a:xfrm>
            <a:off x="3282072" y="427839"/>
            <a:ext cx="361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: BP</a:t>
            </a:r>
            <a:r>
              <a:rPr lang="zh-CN" altLang="en-US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0397EB-E8E9-4898-94D9-A3AE5DD3FB7D}"/>
              </a:ext>
            </a:extLst>
          </p:cNvPr>
          <p:cNvSpPr/>
          <p:nvPr/>
        </p:nvSpPr>
        <p:spPr>
          <a:xfrm>
            <a:off x="665698" y="144909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信号的正向传播：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C29ADE-8311-4748-9403-46260EEF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33756"/>
            <a:ext cx="5663275" cy="33156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9D4BB2-69B0-472B-9C92-2A8A19521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454" y="3920557"/>
            <a:ext cx="2734057" cy="20576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7991237-5827-436C-8CFC-03B2AA7EE699}"/>
              </a:ext>
            </a:extLst>
          </p:cNvPr>
          <p:cNvSpPr/>
          <p:nvPr/>
        </p:nvSpPr>
        <p:spPr>
          <a:xfrm>
            <a:off x="1220563" y="2091487"/>
            <a:ext cx="41230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初始时：网络输入为 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[1,-1]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，连接权重在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-1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之间随机初始化，期望的输出为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[1,0]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。现在根据信号正向传播原理，计算输出。其中激活函数为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sigmoid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2BD6873-127B-4BDD-9EDE-F39853F8311F}"/>
              </a:ext>
            </a:extLst>
          </p:cNvPr>
          <p:cNvSpPr/>
          <p:nvPr/>
        </p:nvSpPr>
        <p:spPr>
          <a:xfrm>
            <a:off x="2172749" y="5662569"/>
            <a:ext cx="889233" cy="3156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5401844-9255-4BE5-BA32-3BD35AC15D71}"/>
              </a:ext>
            </a:extLst>
          </p:cNvPr>
          <p:cNvSpPr/>
          <p:nvPr/>
        </p:nvSpPr>
        <p:spPr>
          <a:xfrm>
            <a:off x="8197272" y="1868757"/>
            <a:ext cx="997062" cy="4434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1759F5-2FC0-47C6-92F5-D6976FFD8EBA}"/>
              </a:ext>
            </a:extLst>
          </p:cNvPr>
          <p:cNvSpPr/>
          <p:nvPr/>
        </p:nvSpPr>
        <p:spPr>
          <a:xfrm>
            <a:off x="6254164" y="47400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信号的正向传播：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325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B2ECFB-52F3-4AE7-9E56-C6F3B61838A0}"/>
              </a:ext>
            </a:extLst>
          </p:cNvPr>
          <p:cNvSpPr txBox="1"/>
          <p:nvPr/>
        </p:nvSpPr>
        <p:spPr>
          <a:xfrm>
            <a:off x="3282072" y="427839"/>
            <a:ext cx="361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: BP</a:t>
            </a:r>
            <a:r>
              <a:rPr lang="zh-CN" altLang="en-US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B4D35F-5670-495C-9BD2-B8EDB9B17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085" y="808824"/>
            <a:ext cx="5436456" cy="28948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94BA5B8-ACED-4437-8E57-E8F7296A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902" y="1352519"/>
            <a:ext cx="2857899" cy="2210108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DAE63A12-26C5-4DBF-BD06-489B6E674387}"/>
              </a:ext>
            </a:extLst>
          </p:cNvPr>
          <p:cNvSpPr/>
          <p:nvPr/>
        </p:nvSpPr>
        <p:spPr>
          <a:xfrm>
            <a:off x="2392839" y="3045204"/>
            <a:ext cx="889233" cy="3156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B8D99F4-DC29-480E-A7D4-616FCAE581C5}"/>
              </a:ext>
            </a:extLst>
          </p:cNvPr>
          <p:cNvSpPr/>
          <p:nvPr/>
        </p:nvSpPr>
        <p:spPr>
          <a:xfrm>
            <a:off x="7038364" y="2200621"/>
            <a:ext cx="889233" cy="3156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12BEAE-8269-433E-90A6-6867DAE04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719" y="3815211"/>
            <a:ext cx="4753187" cy="29507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D529D7F-6697-4B1E-9BCE-81CB8CED2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692" y="4158218"/>
            <a:ext cx="2934109" cy="2048161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8DEA5F29-50B8-4BBD-A962-B5C32B916046}"/>
              </a:ext>
            </a:extLst>
          </p:cNvPr>
          <p:cNvSpPr/>
          <p:nvPr/>
        </p:nvSpPr>
        <p:spPr>
          <a:xfrm>
            <a:off x="2008094" y="5838738"/>
            <a:ext cx="889233" cy="3156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713DCDB-67B4-4185-910B-BC7CECDE309E}"/>
              </a:ext>
            </a:extLst>
          </p:cNvPr>
          <p:cNvSpPr/>
          <p:nvPr/>
        </p:nvSpPr>
        <p:spPr>
          <a:xfrm>
            <a:off x="8392366" y="4229450"/>
            <a:ext cx="889233" cy="3156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9E78C26-694A-4287-8C2E-FB27F1B73D5F}"/>
              </a:ext>
            </a:extLst>
          </p:cNvPr>
          <p:cNvSpPr/>
          <p:nvPr/>
        </p:nvSpPr>
        <p:spPr>
          <a:xfrm>
            <a:off x="6254164" y="47400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信号的正向传播：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61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D0E246-D8A7-431B-81AD-D2C9011033C2}"/>
              </a:ext>
            </a:extLst>
          </p:cNvPr>
          <p:cNvSpPr txBox="1"/>
          <p:nvPr/>
        </p:nvSpPr>
        <p:spPr>
          <a:xfrm>
            <a:off x="3282072" y="427839"/>
            <a:ext cx="361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: BP</a:t>
            </a:r>
            <a:r>
              <a:rPr lang="zh-CN" altLang="en-US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B5EFD0-E1B9-4B98-AB00-BADC5F12F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044" y="1773607"/>
            <a:ext cx="5327599" cy="28782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ECE41A9-1017-4635-8014-4BC86294C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363" y="2334660"/>
            <a:ext cx="3048425" cy="1962424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D08CB715-7428-4B46-83AB-4E2F1ED2F6EE}"/>
              </a:ext>
            </a:extLst>
          </p:cNvPr>
          <p:cNvSpPr/>
          <p:nvPr/>
        </p:nvSpPr>
        <p:spPr>
          <a:xfrm>
            <a:off x="2016483" y="3981409"/>
            <a:ext cx="889233" cy="3156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7F91727-5773-404B-A1F0-4E1BD581E90A}"/>
              </a:ext>
            </a:extLst>
          </p:cNvPr>
          <p:cNvSpPr/>
          <p:nvPr/>
        </p:nvSpPr>
        <p:spPr>
          <a:xfrm>
            <a:off x="8794787" y="3041133"/>
            <a:ext cx="957960" cy="3711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CC9F6A-47D7-4C17-89E3-451BD42FCD4C}"/>
              </a:ext>
            </a:extLst>
          </p:cNvPr>
          <p:cNvSpPr/>
          <p:nvPr/>
        </p:nvSpPr>
        <p:spPr>
          <a:xfrm>
            <a:off x="6254164" y="47400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信号的正向传播：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966B98-4956-4F9D-92FE-DC1FCBD1A70E}"/>
              </a:ext>
            </a:extLst>
          </p:cNvPr>
          <p:cNvSpPr txBox="1"/>
          <p:nvPr/>
        </p:nvSpPr>
        <p:spPr>
          <a:xfrm>
            <a:off x="10497637" y="2134605"/>
            <a:ext cx="637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0.65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7034BE-25F1-4613-BF13-B975BC076B2D}"/>
              </a:ext>
            </a:extLst>
          </p:cNvPr>
          <p:cNvSpPr txBox="1"/>
          <p:nvPr/>
        </p:nvSpPr>
        <p:spPr>
          <a:xfrm>
            <a:off x="10497636" y="3393212"/>
            <a:ext cx="637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0.59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41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72F1CBE-8EB4-492C-8A66-41EB80EB61DF}"/>
              </a:ext>
            </a:extLst>
          </p:cNvPr>
          <p:cNvSpPr txBox="1"/>
          <p:nvPr/>
        </p:nvSpPr>
        <p:spPr>
          <a:xfrm>
            <a:off x="3282072" y="427839"/>
            <a:ext cx="361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: BP</a:t>
            </a:r>
            <a:r>
              <a:rPr lang="zh-CN" altLang="en-US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神经网络原理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D72101-9C26-4044-B237-DB7D80A2A695}"/>
              </a:ext>
            </a:extLst>
          </p:cNvPr>
          <p:cNvSpPr/>
          <p:nvPr/>
        </p:nvSpPr>
        <p:spPr>
          <a:xfrm>
            <a:off x="1136095" y="1908523"/>
            <a:ext cx="99198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对于样本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，它的预期输出为      ，实际输出为      ，定义误差评估函数（损失函数）为：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BP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算法利用这个误差信号      的梯度修改权重值。假设权重值       的校正幅度为           ，其定义如下：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从而       的权重值更新法则为：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EFF18F-9B7E-47EA-8AD9-29FE3714F5AA}"/>
              </a:ext>
            </a:extLst>
          </p:cNvPr>
          <p:cNvSpPr/>
          <p:nvPr/>
        </p:nvSpPr>
        <p:spPr>
          <a:xfrm>
            <a:off x="6171673" y="474115"/>
            <a:ext cx="18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误差反向传播：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2B13E98-1421-4F63-9048-38696556AC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398288"/>
              </p:ext>
            </p:extLst>
          </p:nvPr>
        </p:nvGraphicFramePr>
        <p:xfrm>
          <a:off x="4168034" y="2222311"/>
          <a:ext cx="210234" cy="295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8" name="AxMath" r:id="rId3" imgW="93960" imgH="132480" progId="Equation.AxMath">
                  <p:embed/>
                </p:oleObj>
              </mc:Choice>
              <mc:Fallback>
                <p:oleObj name="AxMath" r:id="rId3" imgW="93960" imgH="132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68034" y="2222311"/>
                        <a:ext cx="210234" cy="295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61C0CFB-2F7C-4CEB-996D-60443A309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350771"/>
              </p:ext>
            </p:extLst>
          </p:nvPr>
        </p:nvGraphicFramePr>
        <p:xfrm>
          <a:off x="5847899" y="2197144"/>
          <a:ext cx="248101" cy="307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9" name="AxMath" r:id="rId5" imgW="106200" imgH="132480" progId="Equation.AxMath">
                  <p:embed/>
                </p:oleObj>
              </mc:Choice>
              <mc:Fallback>
                <p:oleObj name="AxMath" r:id="rId5" imgW="106200" imgH="132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47899" y="2197144"/>
                        <a:ext cx="248101" cy="307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37B02BAE-A2DE-45EB-B8E9-BCEA5DE33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6423" y="2656392"/>
            <a:ext cx="1679865" cy="570520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51C9A65-EF64-4F94-B9DC-94CA6CFD8A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057741"/>
              </p:ext>
            </p:extLst>
          </p:nvPr>
        </p:nvGraphicFramePr>
        <p:xfrm>
          <a:off x="3830361" y="3345628"/>
          <a:ext cx="269875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0" name="AxMath" r:id="rId8" imgW="135720" imgH="132480" progId="Equation.AxMath">
                  <p:embed/>
                </p:oleObj>
              </mc:Choice>
              <mc:Fallback>
                <p:oleObj name="AxMath" r:id="rId8" imgW="135720" imgH="132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30361" y="3345628"/>
                        <a:ext cx="269875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8C9FC41-DF22-4E7D-99D9-C2DE0F841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023515"/>
              </p:ext>
            </p:extLst>
          </p:nvPr>
        </p:nvGraphicFramePr>
        <p:xfrm>
          <a:off x="7374330" y="3345627"/>
          <a:ext cx="288925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1" name="AxMath" r:id="rId10" imgW="144000" imgH="132480" progId="Equation.AxMath">
                  <p:embed/>
                </p:oleObj>
              </mc:Choice>
              <mc:Fallback>
                <p:oleObj name="AxMath" r:id="rId10" imgW="144000" imgH="132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74330" y="3345627"/>
                        <a:ext cx="288925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8E2B6BCD-9E4B-41C8-AD72-3758C0EFCB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032438"/>
              </p:ext>
            </p:extLst>
          </p:nvPr>
        </p:nvGraphicFramePr>
        <p:xfrm>
          <a:off x="9185275" y="3344863"/>
          <a:ext cx="460375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" name="AxMath" r:id="rId12" imgW="230400" imgH="132480" progId="Equation.AxMath">
                  <p:embed/>
                </p:oleObj>
              </mc:Choice>
              <mc:Fallback>
                <p:oleObj name="AxMath" r:id="rId12" imgW="230400" imgH="132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85275" y="3344863"/>
                        <a:ext cx="460375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F5506E2E-F832-4A5B-A6C9-9359D6B0B5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73151" y="3658427"/>
            <a:ext cx="1590897" cy="819264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16D7A81-3BC4-42D0-969A-4610F96BC7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418041"/>
              </p:ext>
            </p:extLst>
          </p:nvPr>
        </p:nvGraphicFramePr>
        <p:xfrm>
          <a:off x="1750770" y="4454416"/>
          <a:ext cx="288925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3" name="AxMath" r:id="rId15" imgW="144000" imgH="132480" progId="Equation.AxMath">
                  <p:embed/>
                </p:oleObj>
              </mc:Choice>
              <mc:Fallback>
                <p:oleObj name="AxMath" r:id="rId15" imgW="144000" imgH="13248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48C9FC41-DF22-4E7D-99D9-C2DE0F8414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50770" y="4454416"/>
                        <a:ext cx="288925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2DF53C7F-F209-43A8-AFAF-3A5153EE13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8102" y="4653877"/>
            <a:ext cx="3010320" cy="72400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C705A7F-8F94-421B-B213-1A3FB3F8794F}"/>
              </a:ext>
            </a:extLst>
          </p:cNvPr>
          <p:cNvSpPr/>
          <p:nvPr/>
        </p:nvSpPr>
        <p:spPr>
          <a:xfrm>
            <a:off x="1094150" y="125615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误差反向传播：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221BA0-F53B-4A79-9551-ABC1B699F398}"/>
              </a:ext>
            </a:extLst>
          </p:cNvPr>
          <p:cNvSpPr/>
          <p:nvPr/>
        </p:nvSpPr>
        <p:spPr>
          <a:xfrm>
            <a:off x="6006517" y="4588778"/>
            <a:ext cx="595619" cy="7891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080153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F56EF8C-8C96-4835-9F99-580A79946D3D}"/>
              </a:ext>
            </a:extLst>
          </p:cNvPr>
          <p:cNvSpPr txBox="1"/>
          <p:nvPr/>
        </p:nvSpPr>
        <p:spPr>
          <a:xfrm>
            <a:off x="3282072" y="427839"/>
            <a:ext cx="361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: BP</a:t>
            </a:r>
            <a:r>
              <a:rPr lang="zh-CN" altLang="en-US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03FE8-1462-46B8-A509-594CAF8C1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819" y="1628096"/>
            <a:ext cx="2216863" cy="19491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E52DB9D-2BA0-467D-A176-82416FF6F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632" y="1561861"/>
            <a:ext cx="2638793" cy="5906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2618957-F14C-4DB2-91EE-5F7ECCD82059}"/>
              </a:ext>
            </a:extLst>
          </p:cNvPr>
          <p:cNvSpPr/>
          <p:nvPr/>
        </p:nvSpPr>
        <p:spPr>
          <a:xfrm>
            <a:off x="1362597" y="1186021"/>
            <a:ext cx="54660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定义        表示神经元外部输入权重和，表达式为：    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F5F77CBD-56AF-4C82-886E-CD288772B0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710269"/>
              </p:ext>
            </p:extLst>
          </p:nvPr>
        </p:nvGraphicFramePr>
        <p:xfrm>
          <a:off x="1976438" y="1238250"/>
          <a:ext cx="396875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5" name="AxMath" r:id="rId5" imgW="199080" imgH="132480" progId="Equation.AxMath">
                  <p:embed/>
                </p:oleObj>
              </mc:Choice>
              <mc:Fallback>
                <p:oleObj name="AxMath" r:id="rId5" imgW="199080" imgH="132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6438" y="1238250"/>
                        <a:ext cx="396875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7267B194-6F67-474D-8D58-936F9223E4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049" y="2326395"/>
            <a:ext cx="3143689" cy="552527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7E28B69-3552-4573-9809-8D5F437A3F64}"/>
              </a:ext>
            </a:extLst>
          </p:cNvPr>
          <p:cNvCxnSpPr>
            <a:cxnSpLocks/>
            <a:stCxn id="3" idx="1"/>
            <a:endCxn id="7" idx="3"/>
          </p:cNvCxnSpPr>
          <p:nvPr/>
        </p:nvCxnSpPr>
        <p:spPr>
          <a:xfrm flipH="1">
            <a:off x="5608738" y="2602659"/>
            <a:ext cx="23490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CBCB2E97-BB6A-4394-B714-78FD4745B8B9}"/>
              </a:ext>
            </a:extLst>
          </p:cNvPr>
          <p:cNvSpPr/>
          <p:nvPr/>
        </p:nvSpPr>
        <p:spPr>
          <a:xfrm>
            <a:off x="1317237" y="3155186"/>
            <a:ext cx="5466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由于      是        的函数，并且        又是        的函数。从而根据函数链式求导法则有：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A821F85C-2B32-4F37-9354-5A6E398C3F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542396"/>
              </p:ext>
            </p:extLst>
          </p:nvPr>
        </p:nvGraphicFramePr>
        <p:xfrm>
          <a:off x="1910715" y="3216951"/>
          <a:ext cx="269875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6" name="AxMath" r:id="rId8" imgW="135720" imgH="132480" progId="Equation.AxMath">
                  <p:embed/>
                </p:oleObj>
              </mc:Choice>
              <mc:Fallback>
                <p:oleObj name="AxMath" r:id="rId8" imgW="135720" imgH="13248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451C9A65-EF64-4F94-B9DC-94CA6CFD8A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10715" y="3216951"/>
                        <a:ext cx="269875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5132F4A3-644C-4CFF-BC31-530963728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524168"/>
              </p:ext>
            </p:extLst>
          </p:nvPr>
        </p:nvGraphicFramePr>
        <p:xfrm>
          <a:off x="2470023" y="3220298"/>
          <a:ext cx="396875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7" name="AxMath" r:id="rId10" imgW="199080" imgH="132480" progId="Equation.AxMath">
                  <p:embed/>
                </p:oleObj>
              </mc:Choice>
              <mc:Fallback>
                <p:oleObj name="AxMath" r:id="rId10" imgW="199080" imgH="13248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F5F77CBD-56AF-4C82-886E-CD288772B0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70023" y="3220298"/>
                        <a:ext cx="396875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213C8858-45B5-4795-AF0C-C35B9B52EC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377121"/>
              </p:ext>
            </p:extLst>
          </p:nvPr>
        </p:nvGraphicFramePr>
        <p:xfrm>
          <a:off x="4283496" y="3208089"/>
          <a:ext cx="396875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" name="AxMath" r:id="rId12" imgW="199080" imgH="132480" progId="Equation.AxMath">
                  <p:embed/>
                </p:oleObj>
              </mc:Choice>
              <mc:Fallback>
                <p:oleObj name="AxMath" r:id="rId12" imgW="199080" imgH="13248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5132F4A3-644C-4CFF-BC31-5309637287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83496" y="3208089"/>
                        <a:ext cx="396875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8C3A58B9-64B4-4522-B5B6-7D753086D1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186025"/>
              </p:ext>
            </p:extLst>
          </p:nvPr>
        </p:nvGraphicFramePr>
        <p:xfrm>
          <a:off x="5264399" y="3216951"/>
          <a:ext cx="288925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9" name="AxMath" r:id="rId13" imgW="144000" imgH="132480" progId="Equation.AxMath">
                  <p:embed/>
                </p:oleObj>
              </mc:Choice>
              <mc:Fallback>
                <p:oleObj name="AxMath" r:id="rId13" imgW="144000" imgH="13248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F16D7A81-3BC4-42D0-969A-4610F96BC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264399" y="3216951"/>
                        <a:ext cx="288925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3A46224F-93B5-44FA-91A7-3C08FF2354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11437" y="3926228"/>
            <a:ext cx="3821583" cy="188618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A2FC027-AD6C-48A2-A759-F66689C1F6B5}"/>
              </a:ext>
            </a:extLst>
          </p:cNvPr>
          <p:cNvSpPr/>
          <p:nvPr/>
        </p:nvSpPr>
        <p:spPr>
          <a:xfrm>
            <a:off x="2411437" y="3926227"/>
            <a:ext cx="455461" cy="7295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E4D5911-EC97-4345-96E0-43AE4379F514}"/>
              </a:ext>
            </a:extLst>
          </p:cNvPr>
          <p:cNvSpPr/>
          <p:nvPr/>
        </p:nvSpPr>
        <p:spPr>
          <a:xfrm>
            <a:off x="3028426" y="5173195"/>
            <a:ext cx="467647" cy="6643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2332750-AEC8-48AF-94FA-EC2185B42CEF}"/>
              </a:ext>
            </a:extLst>
          </p:cNvPr>
          <p:cNvSpPr/>
          <p:nvPr/>
        </p:nvSpPr>
        <p:spPr>
          <a:xfrm>
            <a:off x="6171673" y="474115"/>
            <a:ext cx="18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误差反向传播：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843975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4E427CF-E78A-4174-BA96-41523191DF1F}"/>
              </a:ext>
            </a:extLst>
          </p:cNvPr>
          <p:cNvSpPr txBox="1"/>
          <p:nvPr/>
        </p:nvSpPr>
        <p:spPr>
          <a:xfrm>
            <a:off x="3282072" y="427839"/>
            <a:ext cx="361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: BP</a:t>
            </a:r>
            <a:r>
              <a:rPr lang="zh-CN" altLang="en-US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神经网络原理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CCC7B49-CBF6-41FA-A9E4-73E8A16F81C7}"/>
              </a:ext>
            </a:extLst>
          </p:cNvPr>
          <p:cNvSpPr/>
          <p:nvPr/>
        </p:nvSpPr>
        <p:spPr>
          <a:xfrm>
            <a:off x="6171673" y="474115"/>
            <a:ext cx="18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误差反向传播：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5AB740-DAC3-4DC7-9E35-658E52C8D18E}"/>
              </a:ext>
            </a:extLst>
          </p:cNvPr>
          <p:cNvSpPr/>
          <p:nvPr/>
        </p:nvSpPr>
        <p:spPr>
          <a:xfrm>
            <a:off x="1094150" y="1256158"/>
            <a:ext cx="64811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下面推导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输出层神经元的权重值训练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EF2682-6D5D-4882-8FB1-0C2514CB6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261" y="2105636"/>
            <a:ext cx="3892739" cy="3189883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28E52C0-C111-4048-A66B-B9C5058CAE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516327"/>
              </p:ext>
            </p:extLst>
          </p:nvPr>
        </p:nvGraphicFramePr>
        <p:xfrm>
          <a:off x="1180721" y="1959586"/>
          <a:ext cx="560387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9" name="AxMath" r:id="rId4" imgW="2801880" imgH="146520" progId="Equation.AxMath">
                  <p:embed/>
                </p:oleObj>
              </mc:Choice>
              <mc:Fallback>
                <p:oleObj name="AxMath" r:id="rId4" imgW="2801880" imgH="146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0721" y="1959586"/>
                        <a:ext cx="5603875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4DAB77C2-BE00-45EA-BBC2-5C4702793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9005" y="2270096"/>
            <a:ext cx="1647305" cy="685018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E80C24D-536A-441D-B3F9-43847AD342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545725"/>
              </p:ext>
            </p:extLst>
          </p:nvPr>
        </p:nvGraphicFramePr>
        <p:xfrm>
          <a:off x="1180721" y="3144571"/>
          <a:ext cx="28797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" name="AxMath" r:id="rId7" imgW="1440000" imgH="146520" progId="Equation.AxMath">
                  <p:embed/>
                </p:oleObj>
              </mc:Choice>
              <mc:Fallback>
                <p:oleObj name="AxMath" r:id="rId7" imgW="1440000" imgH="146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80721" y="3144571"/>
                        <a:ext cx="2879725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C5A6F6E1-BB37-49E6-8ADC-EEEC19A0E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1189" y="3423195"/>
            <a:ext cx="2242935" cy="7293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2AA542-3224-4CF4-9054-8C3CE2FE46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2319" y="4687048"/>
            <a:ext cx="2477578" cy="1568375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FBF6777B-A18C-4724-ABBC-700F7F8D5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23125"/>
              </p:ext>
            </p:extLst>
          </p:nvPr>
        </p:nvGraphicFramePr>
        <p:xfrm>
          <a:off x="1180721" y="4285115"/>
          <a:ext cx="4711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1" name="AxMath" r:id="rId11" imgW="2355840" imgH="146520" progId="Equation.AxMath">
                  <p:embed/>
                </p:oleObj>
              </mc:Choice>
              <mc:Fallback>
                <p:oleObj name="AxMath" r:id="rId11" imgW="2355840" imgH="146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80721" y="4285115"/>
                        <a:ext cx="47117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908752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F707869-D68A-4E9F-A037-495687252826}"/>
              </a:ext>
            </a:extLst>
          </p:cNvPr>
          <p:cNvSpPr txBox="1"/>
          <p:nvPr/>
        </p:nvSpPr>
        <p:spPr>
          <a:xfrm>
            <a:off x="3282072" y="427839"/>
            <a:ext cx="361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: BP</a:t>
            </a:r>
            <a:r>
              <a:rPr lang="zh-CN" altLang="en-US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神经网络原理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50B700-8920-4631-8659-C1ED376FC4CE}"/>
              </a:ext>
            </a:extLst>
          </p:cNvPr>
          <p:cNvSpPr/>
          <p:nvPr/>
        </p:nvSpPr>
        <p:spPr>
          <a:xfrm>
            <a:off x="6171673" y="474115"/>
            <a:ext cx="18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误差反向传播：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2ECACD-3082-496B-9BF6-8848E2F4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09" y="1691256"/>
            <a:ext cx="1647305" cy="6850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D2833E-4695-470A-B215-3CC11E98F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449" y="816288"/>
            <a:ext cx="2477578" cy="15683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99696C4-0B91-46AD-AF9B-FEB1AA7DF1C3}"/>
              </a:ext>
            </a:extLst>
          </p:cNvPr>
          <p:cNvSpPr/>
          <p:nvPr/>
        </p:nvSpPr>
        <p:spPr>
          <a:xfrm>
            <a:off x="1535185" y="1691256"/>
            <a:ext cx="377505" cy="685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FBEC9B1-41D8-454F-AA19-689DB15EF1FC}"/>
              </a:ext>
            </a:extLst>
          </p:cNvPr>
          <p:cNvCxnSpPr>
            <a:stCxn id="7" idx="0"/>
          </p:cNvCxnSpPr>
          <p:nvPr/>
        </p:nvCxnSpPr>
        <p:spPr>
          <a:xfrm flipV="1">
            <a:off x="1723938" y="1006679"/>
            <a:ext cx="2635511" cy="684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CFFB5F36-385A-4134-84AB-0ABF5E18C030}"/>
              </a:ext>
            </a:extLst>
          </p:cNvPr>
          <p:cNvSpPr/>
          <p:nvPr/>
        </p:nvSpPr>
        <p:spPr>
          <a:xfrm>
            <a:off x="1912690" y="1691256"/>
            <a:ext cx="527924" cy="684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7E2236-A3CE-4865-BBC2-F9375EF6F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42" y="3157635"/>
            <a:ext cx="2689020" cy="2077095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8D6E0C2-7986-47A3-9D6C-DCFEE1891C51}"/>
              </a:ext>
            </a:extLst>
          </p:cNvPr>
          <p:cNvCxnSpPr>
            <a:stCxn id="10" idx="2"/>
          </p:cNvCxnSpPr>
          <p:nvPr/>
        </p:nvCxnSpPr>
        <p:spPr>
          <a:xfrm flipH="1">
            <a:off x="2072081" y="2375833"/>
            <a:ext cx="104571" cy="8455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8691CD78-D139-4248-BBBB-32B7D9B2E95E}"/>
              </a:ext>
            </a:extLst>
          </p:cNvPr>
          <p:cNvSpPr/>
          <p:nvPr/>
        </p:nvSpPr>
        <p:spPr>
          <a:xfrm>
            <a:off x="1786855" y="3221372"/>
            <a:ext cx="453006" cy="684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30FB2A2-6299-4240-A235-A131B6712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813" y="3228947"/>
            <a:ext cx="2848373" cy="4001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421C3C2-917B-461F-B382-65C424378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686" y="3221372"/>
            <a:ext cx="2019582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C0E67CC-0AFE-467D-874E-2C842221EC78}"/>
              </a:ext>
            </a:extLst>
          </p:cNvPr>
          <p:cNvSpPr txBox="1"/>
          <p:nvPr/>
        </p:nvSpPr>
        <p:spPr>
          <a:xfrm>
            <a:off x="3282072" y="427839"/>
            <a:ext cx="361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: BP</a:t>
            </a:r>
            <a:r>
              <a:rPr lang="zh-CN" altLang="en-US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神经网络原理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5C691E-8CA5-47AF-AF8A-85F06044B063}"/>
              </a:ext>
            </a:extLst>
          </p:cNvPr>
          <p:cNvSpPr/>
          <p:nvPr/>
        </p:nvSpPr>
        <p:spPr>
          <a:xfrm>
            <a:off x="6171673" y="474115"/>
            <a:ext cx="18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误差反向传播：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393B28-1BA3-496E-B6B3-1BA71DF91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46" y="1114981"/>
            <a:ext cx="2800741" cy="743054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1F037CD-8383-44C8-BC65-C8548B75F8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230413"/>
              </p:ext>
            </p:extLst>
          </p:nvPr>
        </p:nvGraphicFramePr>
        <p:xfrm>
          <a:off x="545008" y="1340458"/>
          <a:ext cx="37941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5" name="AxMath" r:id="rId4" imgW="1897560" imgH="146520" progId="Equation.AxMath">
                  <p:embed/>
                </p:oleObj>
              </mc:Choice>
              <mc:Fallback>
                <p:oleObj name="AxMath" r:id="rId4" imgW="1897560" imgH="146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5008" y="1340458"/>
                        <a:ext cx="3794125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DC1F0CC3-4C0A-49CD-B297-4B666CFD3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357" y="1740769"/>
            <a:ext cx="2867425" cy="2353003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BAC9780-2DEA-460D-B2B3-071B65F6B2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455058"/>
              </p:ext>
            </p:extLst>
          </p:nvPr>
        </p:nvGraphicFramePr>
        <p:xfrm>
          <a:off x="545008" y="4224357"/>
          <a:ext cx="56610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6" name="AxMath" r:id="rId7" imgW="2830680" imgH="146520" progId="Equation.AxMath">
                  <p:embed/>
                </p:oleObj>
              </mc:Choice>
              <mc:Fallback>
                <p:oleObj name="AxMath" r:id="rId7" imgW="2830680" imgH="146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5008" y="4224357"/>
                        <a:ext cx="5661025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D8E4B5D-DC5A-496C-8B70-AAFA587AAA99}"/>
              </a:ext>
            </a:extLst>
          </p:cNvPr>
          <p:cNvCxnSpPr>
            <a:stCxn id="4" idx="1"/>
          </p:cNvCxnSpPr>
          <p:nvPr/>
        </p:nvCxnSpPr>
        <p:spPr>
          <a:xfrm flipH="1">
            <a:off x="2558642" y="1486508"/>
            <a:ext cx="2418704" cy="11308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779D20CB-018B-4191-A388-4312FACA1F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829557"/>
              </p:ext>
            </p:extLst>
          </p:nvPr>
        </p:nvGraphicFramePr>
        <p:xfrm>
          <a:off x="451559" y="4741934"/>
          <a:ext cx="79121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7" name="AxMath" r:id="rId9" imgW="3956760" imgH="146520" progId="Equation.AxMath">
                  <p:embed/>
                </p:oleObj>
              </mc:Choice>
              <mc:Fallback>
                <p:oleObj name="AxMath" r:id="rId9" imgW="3956760" imgH="146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1559" y="4741934"/>
                        <a:ext cx="79121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438F34CE-96EF-4BC0-AE99-F5A484936FE4}"/>
              </a:ext>
            </a:extLst>
          </p:cNvPr>
          <p:cNvSpPr/>
          <p:nvPr/>
        </p:nvSpPr>
        <p:spPr>
          <a:xfrm>
            <a:off x="1652631" y="3657600"/>
            <a:ext cx="1694576" cy="436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01AFB2D-E36A-4422-8D90-F8394B846F5D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347207" y="3875686"/>
            <a:ext cx="8892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AE325870-917F-4901-86B1-7C3EBA7A5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079627"/>
              </p:ext>
            </p:extLst>
          </p:nvPr>
        </p:nvGraphicFramePr>
        <p:xfrm>
          <a:off x="4236440" y="3729636"/>
          <a:ext cx="109537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8" name="AxMath" r:id="rId11" imgW="547200" imgH="146520" progId="Equation.AxMath">
                  <p:embed/>
                </p:oleObj>
              </mc:Choice>
              <mc:Fallback>
                <p:oleObj name="AxMath" r:id="rId11" imgW="547200" imgH="146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36440" y="3729636"/>
                        <a:ext cx="1095375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4258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CFA47FA-2D39-4FCF-B071-94A3A8FE1CE3}"/>
              </a:ext>
            </a:extLst>
          </p:cNvPr>
          <p:cNvSpPr txBox="1"/>
          <p:nvPr/>
        </p:nvSpPr>
        <p:spPr>
          <a:xfrm>
            <a:off x="3282072" y="427839"/>
            <a:ext cx="361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: BP</a:t>
            </a:r>
            <a:r>
              <a:rPr lang="zh-CN" altLang="en-US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神经网络原理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F050F28-5F2A-4F97-9DE1-6A5100E48316}"/>
              </a:ext>
            </a:extLst>
          </p:cNvPr>
          <p:cNvSpPr/>
          <p:nvPr/>
        </p:nvSpPr>
        <p:spPr>
          <a:xfrm>
            <a:off x="6171673" y="474115"/>
            <a:ext cx="18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误差反向传播：</a:t>
            </a:r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9C3C30-4230-43F0-BE9F-C6A3BFDD24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0778884"/>
              </p:ext>
            </p:extLst>
          </p:nvPr>
        </p:nvGraphicFramePr>
        <p:xfrm>
          <a:off x="941388" y="1519238"/>
          <a:ext cx="233997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2" name="AxMath" r:id="rId3" imgW="1170720" imgH="146520" progId="Equation.AxMath">
                  <p:embed/>
                </p:oleObj>
              </mc:Choice>
              <mc:Fallback>
                <p:oleObj name="AxMath" r:id="rId3" imgW="1170720" imgH="146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1388" y="1519238"/>
                        <a:ext cx="2339975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23F7399-FD7E-40DE-8821-08E30D15A8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087065"/>
              </p:ext>
            </p:extLst>
          </p:nvPr>
        </p:nvGraphicFramePr>
        <p:xfrm>
          <a:off x="941388" y="2347243"/>
          <a:ext cx="45593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3" name="AxMath" r:id="rId5" imgW="2280240" imgH="283320" progId="Equation.AxMath">
                  <p:embed/>
                </p:oleObj>
              </mc:Choice>
              <mc:Fallback>
                <p:oleObj name="AxMath" r:id="rId5" imgW="2280240" imgH="2833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1388" y="2347243"/>
                        <a:ext cx="455930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E137F58D-FB5D-400C-B898-78688F39E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747" y="2945182"/>
            <a:ext cx="3372321" cy="6477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58E7F1-B745-41A3-9B2A-C0F5974AF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907" y="1062737"/>
            <a:ext cx="5391902" cy="31341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BDD4D5-4C69-4073-B219-508C200F3B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4115" y="3592972"/>
            <a:ext cx="3467584" cy="11622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6015F4-5250-4DCF-87E3-14878C494B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1747" y="4886896"/>
            <a:ext cx="2857899" cy="154326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2852A3E-FDBF-4B01-A004-7D6D9CBDF107}"/>
              </a:ext>
            </a:extLst>
          </p:cNvPr>
          <p:cNvSpPr/>
          <p:nvPr/>
        </p:nvSpPr>
        <p:spPr>
          <a:xfrm>
            <a:off x="3783435" y="5754848"/>
            <a:ext cx="394282" cy="218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0D6D60-6B97-40FB-829B-EC0CCB74B6A0}"/>
              </a:ext>
            </a:extLst>
          </p:cNvPr>
          <p:cNvSpPr txBox="1"/>
          <p:nvPr/>
        </p:nvSpPr>
        <p:spPr>
          <a:xfrm>
            <a:off x="3699545" y="5687627"/>
            <a:ext cx="69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311968"/>
      </p:ext>
    </p:extLst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46D43E6-9678-48D1-8B3C-CB3B101E257D}"/>
              </a:ext>
            </a:extLst>
          </p:cNvPr>
          <p:cNvSpPr/>
          <p:nvPr/>
        </p:nvSpPr>
        <p:spPr>
          <a:xfrm>
            <a:off x="2430455" y="1869989"/>
            <a:ext cx="7644723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姓名 ：何锐     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专业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：机械工程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研究方向：机器学习，优化算法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主要研究成果：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pPr indent="457200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1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、基于改进麻雀搜索算法的移动机器人仿生路径规划方法（已见刊）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pPr indent="457200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2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、基于信号分解技术、统计学、深度学习、智能优化算法的海上风速预测新组合模型（已完成初稿）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918446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F2ADC65-594E-460D-94BE-2107A80E5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12" y="1398249"/>
            <a:ext cx="5021888" cy="24774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693AE08-F4EC-4E53-BD45-D616AB5A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193" y="1692205"/>
            <a:ext cx="2581635" cy="1409897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8501BB3-7DC1-4CE2-BDF0-085DD05A6C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957188"/>
              </p:ext>
            </p:extLst>
          </p:nvPr>
        </p:nvGraphicFramePr>
        <p:xfrm>
          <a:off x="912872" y="1352609"/>
          <a:ext cx="109537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8" name="AxMath" r:id="rId5" imgW="547200" imgH="146520" progId="Equation.AxMath">
                  <p:embed/>
                </p:oleObj>
              </mc:Choice>
              <mc:Fallback>
                <p:oleObj name="AxMath" r:id="rId5" imgW="547200" imgH="146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2872" y="1352609"/>
                        <a:ext cx="1095375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71B35A0E-DCDD-4DA3-BA3D-4B0B03DB03DC}"/>
              </a:ext>
            </a:extLst>
          </p:cNvPr>
          <p:cNvSpPr/>
          <p:nvPr/>
        </p:nvSpPr>
        <p:spPr>
          <a:xfrm>
            <a:off x="9345336" y="1795244"/>
            <a:ext cx="478172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2A4BB5-465B-4FDD-9C72-ACA8060D8E76}"/>
              </a:ext>
            </a:extLst>
          </p:cNvPr>
          <p:cNvSpPr/>
          <p:nvPr/>
        </p:nvSpPr>
        <p:spPr>
          <a:xfrm rot="18880292">
            <a:off x="9659923" y="2231472"/>
            <a:ext cx="478172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F3CCF50-4FA6-4E4E-B075-C6F7D87738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685340"/>
              </p:ext>
            </p:extLst>
          </p:nvPr>
        </p:nvGraphicFramePr>
        <p:xfrm>
          <a:off x="912872" y="3463799"/>
          <a:ext cx="446405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9" name="AxMath" r:id="rId7" imgW="2232000" imgH="146520" progId="Equation.AxMath">
                  <p:embed/>
                </p:oleObj>
              </mc:Choice>
              <mc:Fallback>
                <p:oleObj name="AxMath" r:id="rId7" imgW="2232000" imgH="146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2872" y="3463799"/>
                        <a:ext cx="446405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90F3163E-76B1-4DB9-B134-B7DD949EA6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0559" y="4041688"/>
            <a:ext cx="3524742" cy="112410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960E3FF-D84F-4CCA-9557-7386E77E0B5E}"/>
              </a:ext>
            </a:extLst>
          </p:cNvPr>
          <p:cNvSpPr txBox="1"/>
          <p:nvPr/>
        </p:nvSpPr>
        <p:spPr>
          <a:xfrm>
            <a:off x="3282072" y="427839"/>
            <a:ext cx="361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: BP</a:t>
            </a:r>
            <a:r>
              <a:rPr lang="zh-CN" altLang="en-US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神经网络原理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9B32CC0-BFB3-4F19-9CDF-BF6ADC7C12F8}"/>
              </a:ext>
            </a:extLst>
          </p:cNvPr>
          <p:cNvSpPr/>
          <p:nvPr/>
        </p:nvSpPr>
        <p:spPr>
          <a:xfrm>
            <a:off x="6171673" y="474115"/>
            <a:ext cx="18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误差反向传播：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48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EE1CB5E-02D6-4971-A61D-407BB3CC0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102946"/>
              </p:ext>
            </p:extLst>
          </p:nvPr>
        </p:nvGraphicFramePr>
        <p:xfrm>
          <a:off x="903288" y="1360488"/>
          <a:ext cx="171767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AxMath" r:id="rId3" imgW="858960" imgH="146520" progId="Equation.AxMath">
                  <p:embed/>
                </p:oleObj>
              </mc:Choice>
              <mc:Fallback>
                <p:oleObj name="AxMath" r:id="rId3" imgW="858960" imgH="1465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8501BB3-7DC1-4CE2-BDF0-085DD05A6C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3288" y="1360488"/>
                        <a:ext cx="1717675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293DFD3F-CFBA-40A0-8597-43B514F7B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214" y="1779935"/>
            <a:ext cx="3353268" cy="14861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40AE2B-B3F3-4F85-8C92-D99FDA071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214" y="3591959"/>
            <a:ext cx="3105583" cy="14670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F5412E-D1A3-4B3D-A954-E35A92ED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9624" y="1543269"/>
            <a:ext cx="5382376" cy="30960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D0F95D7-09B5-4955-AF66-FC0958B03106}"/>
              </a:ext>
            </a:extLst>
          </p:cNvPr>
          <p:cNvSpPr/>
          <p:nvPr/>
        </p:nvSpPr>
        <p:spPr>
          <a:xfrm>
            <a:off x="9764785" y="3740944"/>
            <a:ext cx="531739" cy="193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5C922C-8DFA-4345-84BE-AC3396F27755}"/>
              </a:ext>
            </a:extLst>
          </p:cNvPr>
          <p:cNvSpPr/>
          <p:nvPr/>
        </p:nvSpPr>
        <p:spPr>
          <a:xfrm rot="2750012">
            <a:off x="9469038" y="3171419"/>
            <a:ext cx="531739" cy="221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DB45E1-25E5-4B00-BFDC-7E159AF5B6CC}"/>
              </a:ext>
            </a:extLst>
          </p:cNvPr>
          <p:cNvSpPr txBox="1"/>
          <p:nvPr/>
        </p:nvSpPr>
        <p:spPr>
          <a:xfrm>
            <a:off x="3282072" y="427839"/>
            <a:ext cx="361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: BP</a:t>
            </a:r>
            <a:r>
              <a:rPr lang="zh-CN" altLang="en-US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神经网络原理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DD3599-4FD8-416F-BE12-77AC64743D9B}"/>
              </a:ext>
            </a:extLst>
          </p:cNvPr>
          <p:cNvSpPr/>
          <p:nvPr/>
        </p:nvSpPr>
        <p:spPr>
          <a:xfrm>
            <a:off x="6171673" y="474115"/>
            <a:ext cx="18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误差反向传播：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99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8FD46FC-7ED3-49C4-A3F6-82220BFCB766}"/>
              </a:ext>
            </a:extLst>
          </p:cNvPr>
          <p:cNvSpPr txBox="1"/>
          <p:nvPr/>
        </p:nvSpPr>
        <p:spPr>
          <a:xfrm>
            <a:off x="2019656" y="2505670"/>
            <a:ext cx="815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对于其他权重值，根据相应的权重更新公式即可计算出。如此一来，整个网络的权重值就全部更新了。接下来就可接受下一个样本继续训练。直到输出层的误差小于设定的容忍度。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28DA8B-EF31-4C27-90CD-4E3F93F922A5}"/>
              </a:ext>
            </a:extLst>
          </p:cNvPr>
          <p:cNvSpPr txBox="1"/>
          <p:nvPr/>
        </p:nvSpPr>
        <p:spPr>
          <a:xfrm>
            <a:off x="3282072" y="427839"/>
            <a:ext cx="361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: BP</a:t>
            </a:r>
            <a:r>
              <a:rPr lang="zh-CN" altLang="en-US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神经网络原理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43F900-F936-4F6F-9558-770168534528}"/>
              </a:ext>
            </a:extLst>
          </p:cNvPr>
          <p:cNvSpPr/>
          <p:nvPr/>
        </p:nvSpPr>
        <p:spPr>
          <a:xfrm>
            <a:off x="6171673" y="474115"/>
            <a:ext cx="18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误差反向传播：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632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C30CC6C-C11C-472B-A58F-076950839BA3}"/>
              </a:ext>
            </a:extLst>
          </p:cNvPr>
          <p:cNvSpPr txBox="1"/>
          <p:nvPr/>
        </p:nvSpPr>
        <p:spPr>
          <a:xfrm>
            <a:off x="3282072" y="427839"/>
            <a:ext cx="361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: BP</a:t>
            </a:r>
            <a:r>
              <a:rPr lang="zh-CN" altLang="en-US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神经网络原理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FF450BF-8B55-4960-83F2-EBF6A2CF4E6C}"/>
              </a:ext>
            </a:extLst>
          </p:cNvPr>
          <p:cNvSpPr/>
          <p:nvPr/>
        </p:nvSpPr>
        <p:spPr>
          <a:xfrm>
            <a:off x="1094150" y="149000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两点说明：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7F719F-5733-4296-8D29-C483E7C99AD2}"/>
              </a:ext>
            </a:extLst>
          </p:cNvPr>
          <p:cNvSpPr/>
          <p:nvPr/>
        </p:nvSpPr>
        <p:spPr>
          <a:xfrm>
            <a:off x="1094150" y="2339736"/>
            <a:ext cx="94410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神经网络是一个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黑箱模型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，之所以说它黑箱，是因为即使它能给出很好的输出结果， 但为什么这么好，其实是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缺乏解释性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的。对于这个模型，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权值就是模型的参数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。作为机器学习 的一个重要分支， 神经网络体现出来的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 学习”特性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，就表征在这些权值参数更新上。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49234CE-34F8-4F43-87CF-781F0B5A8C62}"/>
              </a:ext>
            </a:extLst>
          </p:cNvPr>
          <p:cNvSpPr/>
          <p:nvPr/>
        </p:nvSpPr>
        <p:spPr>
          <a:xfrm>
            <a:off x="1094150" y="3888299"/>
            <a:ext cx="94410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除了权值参数，确定一个神经网络模型的参数还远不止这些，比如连接方式（除了前馈全连接，还可以有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反馈式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的，比如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RNN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）网络到底设计多少层 、每层的神经元个数有多少 等， 这些参数不是神经网络自己学习出来的，而是人为事先根据经验设置的。对于非学习的参数，称之为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超参数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75990885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06" y="3562422"/>
            <a:ext cx="7011051" cy="329557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6" y="1111709"/>
            <a:ext cx="4007224" cy="3271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62418" y="2124467"/>
            <a:ext cx="178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Part3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3590" y="2170633"/>
            <a:ext cx="3347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实验</a:t>
            </a:r>
          </a:p>
        </p:txBody>
      </p:sp>
    </p:spTree>
  </p:cSld>
  <p:clrMapOvr>
    <a:masterClrMapping/>
  </p:clrMapOvr>
  <p:transition spd="slow">
    <p:comb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ED4497-8F9C-4AD4-A56F-3C1DECD68E35}"/>
              </a:ext>
            </a:extLst>
          </p:cNvPr>
          <p:cNvSpPr txBox="1"/>
          <p:nvPr/>
        </p:nvSpPr>
        <p:spPr>
          <a:xfrm>
            <a:off x="3434646" y="2160023"/>
            <a:ext cx="53227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数据集描述：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457200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数据集为：美属维尔京群岛圣克罗伊朗福德测风站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16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天风速数据，采样时间间隔为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10min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，选取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60%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数据用于训练，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20%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数据验证，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20%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数据测试。滑窗大小为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60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。预测未来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10min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风速。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DF94C3-38B2-43DE-8E71-700267BB8F9A}"/>
              </a:ext>
            </a:extLst>
          </p:cNvPr>
          <p:cNvSpPr txBox="1"/>
          <p:nvPr/>
        </p:nvSpPr>
        <p:spPr>
          <a:xfrm>
            <a:off x="3282073" y="427839"/>
            <a:ext cx="89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实验</a:t>
            </a:r>
          </a:p>
        </p:txBody>
      </p:sp>
    </p:spTree>
    <p:extLst>
      <p:ext uri="{BB962C8B-B14F-4D97-AF65-F5344CB8AC3E}">
        <p14:creationId xmlns:p14="http://schemas.microsoft.com/office/powerpoint/2010/main" val="56772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6E4034-EF15-489C-9455-11075432EC35}"/>
              </a:ext>
            </a:extLst>
          </p:cNvPr>
          <p:cNvSpPr/>
          <p:nvPr/>
        </p:nvSpPr>
        <p:spPr>
          <a:xfrm>
            <a:off x="4782663" y="1790090"/>
            <a:ext cx="3179075" cy="32778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预测流程：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读取数据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数据划分，切片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建立基于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BPNN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的预测模型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训练模型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预测风速并进行反归一化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输出预测结果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657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38AD7B-973D-451B-BC6F-959A5D5DB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806" y="1411390"/>
            <a:ext cx="7956350" cy="422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8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53" y="0"/>
            <a:ext cx="6858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88860" y="2615041"/>
            <a:ext cx="4946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6000" dirty="0">
                <a:solidFill>
                  <a:prstClr val="black"/>
                </a:solidFill>
                <a:cs typeface="+mn-ea"/>
                <a:sym typeface="+mn-lt"/>
              </a:rPr>
              <a:t>谢谢大家！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1477">
            <a:off x="7326295" y="1595054"/>
            <a:ext cx="4029481" cy="339895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01035" y="6013979"/>
            <a:ext cx="6562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分享人：何锐</a:t>
            </a:r>
          </a:p>
        </p:txBody>
      </p:sp>
    </p:spTree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4" y="1762077"/>
            <a:ext cx="3724238" cy="50772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85" y="71698"/>
            <a:ext cx="2988861" cy="4812698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713391" y="1128170"/>
            <a:ext cx="1132693" cy="1793649"/>
            <a:chOff x="6088378" y="890175"/>
            <a:chExt cx="1132693" cy="179364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378" y="890175"/>
              <a:ext cx="1132693" cy="1032755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6414247" y="1114164"/>
              <a:ext cx="53264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101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403534" y="1352159"/>
            <a:ext cx="3203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人工神经网络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5713391" y="2820074"/>
            <a:ext cx="1132693" cy="1032755"/>
            <a:chOff x="6088378" y="890175"/>
            <a:chExt cx="1132693" cy="1032755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378" y="890175"/>
              <a:ext cx="1132693" cy="1032755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6414247" y="1114164"/>
              <a:ext cx="6454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2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7479034" y="3044063"/>
            <a:ext cx="3953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BP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神经网络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746252" y="4511978"/>
            <a:ext cx="1132693" cy="1032755"/>
            <a:chOff x="6113545" y="890175"/>
            <a:chExt cx="1132693" cy="103275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3545" y="890175"/>
              <a:ext cx="1132693" cy="1032755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6439414" y="1114164"/>
              <a:ext cx="6454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dirty="0">
                  <a:solidFill>
                    <a:prstClr val="white"/>
                  </a:solidFill>
                  <a:cs typeface="+mn-ea"/>
                  <a:sym typeface="+mn-lt"/>
                </a:rPr>
                <a:t> 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7479034" y="4735967"/>
            <a:ext cx="1182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实验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431168" y="2433663"/>
            <a:ext cx="1050641" cy="1805574"/>
            <a:chOff x="4661813" y="2529964"/>
            <a:chExt cx="1050641" cy="180557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284347" y="2907430"/>
              <a:ext cx="1805574" cy="1050641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4675741" y="2835062"/>
              <a:ext cx="800219" cy="118327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目录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06" y="3562422"/>
            <a:ext cx="7011051" cy="329557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6" y="1111709"/>
            <a:ext cx="4007224" cy="3271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62418" y="2124467"/>
            <a:ext cx="178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Part1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6000" y="2424330"/>
            <a:ext cx="4868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人工神经网络</a:t>
            </a:r>
          </a:p>
        </p:txBody>
      </p:sp>
    </p:spTree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EAEEA05-DC59-4939-A552-302A015BDB05}"/>
              </a:ext>
            </a:extLst>
          </p:cNvPr>
          <p:cNvSpPr txBox="1"/>
          <p:nvPr/>
        </p:nvSpPr>
        <p:spPr>
          <a:xfrm>
            <a:off x="1174459" y="1375794"/>
            <a:ext cx="8338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人工神经网络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Artificial neural networks,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ANN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）简称神经网络，是一种模仿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人脑结构及其功能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的由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多个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非常简单的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处理单元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彼此按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某种方式相互连接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而形成的计算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，该模型靠其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状态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对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外部输入信息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动态响应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来处理信息 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36B5C2-EE29-4CEC-ACFC-46E4EE08EA73}"/>
              </a:ext>
            </a:extLst>
          </p:cNvPr>
          <p:cNvSpPr txBox="1"/>
          <p:nvPr/>
        </p:nvSpPr>
        <p:spPr>
          <a:xfrm>
            <a:off x="1174458" y="2358704"/>
            <a:ext cx="8338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其中的每个处理单元称为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神经元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。神经元由细胞及其发出的许多突起构成。细胞体内有细胞核，起到处理信号的作用；突触的作用是传递信息。作为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引入输入信号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的若干个突起称为“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树突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”，而作为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输出端的突起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只有一个称为“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轴突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” 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832D3F-10D2-4274-AF5A-B19A89076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17" y="3341614"/>
            <a:ext cx="4610100" cy="33337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448D67-6372-446D-B856-6EE94E115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832" y="6313727"/>
            <a:ext cx="1032913" cy="3616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412AE53-2529-4158-95D5-13B3C5D0FB95}"/>
              </a:ext>
            </a:extLst>
          </p:cNvPr>
          <p:cNvSpPr txBox="1"/>
          <p:nvPr/>
        </p:nvSpPr>
        <p:spPr>
          <a:xfrm>
            <a:off x="2843344" y="333304"/>
            <a:ext cx="3775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 : </a:t>
            </a:r>
            <a:r>
              <a:rPr lang="zh-CN" altLang="en-US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人工神经网络介绍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6A407D-E6CA-4611-8EFF-26830F0F741B}"/>
              </a:ext>
            </a:extLst>
          </p:cNvPr>
          <p:cNvSpPr/>
          <p:nvPr/>
        </p:nvSpPr>
        <p:spPr>
          <a:xfrm>
            <a:off x="8741328" y="5075339"/>
            <a:ext cx="528507" cy="327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33CA6E-52A1-4D1E-BE7F-ECB605C11B0A}"/>
              </a:ext>
            </a:extLst>
          </p:cNvPr>
          <p:cNvSpPr/>
          <p:nvPr/>
        </p:nvSpPr>
        <p:spPr>
          <a:xfrm>
            <a:off x="6979640" y="3649211"/>
            <a:ext cx="528507" cy="327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3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76FD40-FE74-48C0-9B33-F55EB1B3A4BC}"/>
              </a:ext>
            </a:extLst>
          </p:cNvPr>
          <p:cNvSpPr txBox="1"/>
          <p:nvPr/>
        </p:nvSpPr>
        <p:spPr>
          <a:xfrm>
            <a:off x="2969179" y="366860"/>
            <a:ext cx="3775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 : </a:t>
            </a:r>
            <a:r>
              <a:rPr lang="zh-CN" altLang="en-US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神经元</a:t>
            </a:r>
            <a:r>
              <a:rPr lang="en-US" altLang="zh-CN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M-P</a:t>
            </a:r>
            <a:r>
              <a:rPr lang="zh-CN" altLang="en-US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模型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53F861-BACA-4BF5-BE13-925DDC162262}"/>
              </a:ext>
            </a:extLst>
          </p:cNvPr>
          <p:cNvSpPr txBox="1"/>
          <p:nvPr/>
        </p:nvSpPr>
        <p:spPr>
          <a:xfrm>
            <a:off x="1174459" y="1375794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神经元是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多输入单输出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的信息处理单元，具有空间整合性和阈值性，输入分别为兴奋性输入和抑制性输入。按照这个原理，科学家提出了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M-P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（取自两个提出者的姓名首字母），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M-P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模型是对生物神经元的建模，作为人工神经网络中的一个神经元。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8A87D3-5624-40CF-8A72-E1040B7C8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960" y="2323750"/>
            <a:ext cx="3335972" cy="23950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854C2D-BBDB-4630-A642-0395148A8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844" y="4357170"/>
            <a:ext cx="1032913" cy="36163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A6B70B1-C733-4D83-B49A-F7DAB6F1FB85}"/>
              </a:ext>
            </a:extLst>
          </p:cNvPr>
          <p:cNvSpPr txBox="1"/>
          <p:nvPr/>
        </p:nvSpPr>
        <p:spPr>
          <a:xfrm>
            <a:off x="1174458" y="2576123"/>
            <a:ext cx="6559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神经元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的输入用     表示，其表达式是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输入的线性加权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求和，即：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231CDCC-388E-4FB0-9728-7A6305754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350578"/>
              </p:ext>
            </p:extLst>
          </p:nvPr>
        </p:nvGraphicFramePr>
        <p:xfrm>
          <a:off x="3688769" y="2651088"/>
          <a:ext cx="20320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5" name="AxMath" r:id="rId5" imgW="101880" imgH="132480" progId="Equation.AxMath">
                  <p:embed/>
                </p:oleObj>
              </mc:Choice>
              <mc:Fallback>
                <p:oleObj name="AxMath" r:id="rId5" imgW="101880" imgH="132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88769" y="2651088"/>
                        <a:ext cx="203200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C752791-288E-49F1-9819-9293710B5D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66432"/>
              </p:ext>
            </p:extLst>
          </p:nvPr>
        </p:nvGraphicFramePr>
        <p:xfrm>
          <a:off x="10054355" y="2423152"/>
          <a:ext cx="203200" cy="374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6" name="AxMath" r:id="rId7" imgW="72000" imgH="131400" progId="Equation.AxMath">
                  <p:embed/>
                </p:oleObj>
              </mc:Choice>
              <mc:Fallback>
                <p:oleObj name="AxMath" r:id="rId7" imgW="72000" imgH="131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54355" y="2423152"/>
                        <a:ext cx="203200" cy="374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DFF9170D-68A2-4692-B175-263F5060A3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483007"/>
              </p:ext>
            </p:extLst>
          </p:nvPr>
        </p:nvGraphicFramePr>
        <p:xfrm>
          <a:off x="2207666" y="3148557"/>
          <a:ext cx="1523025" cy="470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" name="AxMath" r:id="rId9" imgW="636480" imgH="197640" progId="Equation.AxMath">
                  <p:embed/>
                </p:oleObj>
              </mc:Choice>
              <mc:Fallback>
                <p:oleObj name="AxMath" r:id="rId9" imgW="636480" imgH="1976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07666" y="3148557"/>
                        <a:ext cx="1523025" cy="470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AEE2FAD7-CD11-45C6-A13D-B21E406D6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826" y="3174414"/>
            <a:ext cx="339322" cy="286336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8624A2C-F5E6-4012-8DB3-886A5DB6B4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370942"/>
              </p:ext>
            </p:extLst>
          </p:nvPr>
        </p:nvGraphicFramePr>
        <p:xfrm>
          <a:off x="11391490" y="3115437"/>
          <a:ext cx="309442" cy="389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" name="AxMath" r:id="rId11" imgW="105480" imgH="132480" progId="Equation.AxMath">
                  <p:embed/>
                </p:oleObj>
              </mc:Choice>
              <mc:Fallback>
                <p:oleObj name="AxMath" r:id="rId11" imgW="105480" imgH="132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391490" y="3115437"/>
                        <a:ext cx="309442" cy="389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FA398CF4-F216-42E8-AC6E-72ED811BD4E3}"/>
              </a:ext>
            </a:extLst>
          </p:cNvPr>
          <p:cNvSpPr txBox="1"/>
          <p:nvPr/>
        </p:nvSpPr>
        <p:spPr>
          <a:xfrm>
            <a:off x="1204527" y="3710839"/>
            <a:ext cx="6559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神经元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的输出    是其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当前状态的函数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, M-P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模型的数学表达式为：</a:t>
            </a: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570E7BA1-D06A-4B36-A8CA-7784A8F2C6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6298918"/>
              </p:ext>
            </p:extLst>
          </p:nvPr>
        </p:nvGraphicFramePr>
        <p:xfrm>
          <a:off x="2484344" y="3770479"/>
          <a:ext cx="142875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" name="AxMath" r:id="rId13" imgW="72000" imgH="131400" progId="Equation.AxMath">
                  <p:embed/>
                </p:oleObj>
              </mc:Choice>
              <mc:Fallback>
                <p:oleObj name="AxMath" r:id="rId13" imgW="72000" imgH="131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84344" y="3770479"/>
                        <a:ext cx="142875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E041C7-7461-4684-9A38-45D387E7DE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763379"/>
              </p:ext>
            </p:extLst>
          </p:nvPr>
        </p:nvGraphicFramePr>
        <p:xfrm>
          <a:off x="3324946" y="3770478"/>
          <a:ext cx="20955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" name="AxMath" r:id="rId14" imgW="105480" imgH="132480" progId="Equation.AxMath">
                  <p:embed/>
                </p:oleObj>
              </mc:Choice>
              <mc:Fallback>
                <p:oleObj name="AxMath" r:id="rId14" imgW="105480" imgH="132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24946" y="3770478"/>
                        <a:ext cx="209550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FA3E9057-3B12-4329-AB66-91BD407F97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942054"/>
              </p:ext>
            </p:extLst>
          </p:nvPr>
        </p:nvGraphicFramePr>
        <p:xfrm>
          <a:off x="2123380" y="4157132"/>
          <a:ext cx="2464752" cy="723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1" name="AxMath" r:id="rId15" imgW="1055880" imgH="309240" progId="Equation.AxMath">
                  <p:embed/>
                </p:oleObj>
              </mc:Choice>
              <mc:Fallback>
                <p:oleObj name="AxMath" r:id="rId15" imgW="1055880" imgH="309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3380" y="4157132"/>
                        <a:ext cx="2464752" cy="723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E1F415D4-DF80-46BD-8D3B-46A8856B6FC1}"/>
              </a:ext>
            </a:extLst>
          </p:cNvPr>
          <p:cNvSpPr txBox="1"/>
          <p:nvPr/>
        </p:nvSpPr>
        <p:spPr>
          <a:xfrm>
            <a:off x="1247647" y="4880375"/>
            <a:ext cx="6559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式中，   为阈值，     是符号函数。当输入超过阈值时，   取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+1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输出，反之为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-1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输出 。</a:t>
            </a: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5CEC6A48-9A8B-4866-85B9-F3408F2A12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675057"/>
              </p:ext>
            </p:extLst>
          </p:nvPr>
        </p:nvGraphicFramePr>
        <p:xfrm>
          <a:off x="2448703" y="4931236"/>
          <a:ext cx="214155" cy="296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2" name="AxMath" r:id="rId17" imgW="94680" imgH="132480" progId="Equation.AxMath">
                  <p:embed/>
                </p:oleObj>
              </mc:Choice>
              <mc:Fallback>
                <p:oleObj name="AxMath" r:id="rId17" imgW="94680" imgH="132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448703" y="4931236"/>
                        <a:ext cx="214155" cy="296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142627DD-47AD-480C-9023-E05FD2B5FD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191960"/>
              </p:ext>
            </p:extLst>
          </p:nvPr>
        </p:nvGraphicFramePr>
        <p:xfrm>
          <a:off x="3494662" y="4955340"/>
          <a:ext cx="369252" cy="278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3" name="AxMath" r:id="rId19" imgW="173880" imgH="131400" progId="Equation.AxMath">
                  <p:embed/>
                </p:oleObj>
              </mc:Choice>
              <mc:Fallback>
                <p:oleObj name="AxMath" r:id="rId19" imgW="173880" imgH="131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494662" y="4955340"/>
                        <a:ext cx="369252" cy="278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2C883DE-C12C-4ADE-8F54-23C41E57D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594393"/>
              </p:ext>
            </p:extLst>
          </p:nvPr>
        </p:nvGraphicFramePr>
        <p:xfrm>
          <a:off x="7224713" y="4909620"/>
          <a:ext cx="220027" cy="276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4" name="AxMath" r:id="rId21" imgW="105480" imgH="132480" progId="Equation.AxMath">
                  <p:embed/>
                </p:oleObj>
              </mc:Choice>
              <mc:Fallback>
                <p:oleObj name="AxMath" r:id="rId21" imgW="105480" imgH="132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224713" y="4909620"/>
                        <a:ext cx="220027" cy="2767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4DB8D50E-2C90-425C-AFD6-A7DF1AEEA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708638"/>
              </p:ext>
            </p:extLst>
          </p:nvPr>
        </p:nvGraphicFramePr>
        <p:xfrm>
          <a:off x="10068620" y="4697774"/>
          <a:ext cx="31591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5" name="AxMath" r:id="rId22" imgW="104040" imgH="132480" progId="Equation.AxMath">
                  <p:embed/>
                </p:oleObj>
              </mc:Choice>
              <mc:Fallback>
                <p:oleObj name="AxMath" r:id="rId22" imgW="104040" imgH="132480" progId="Equation.AxMath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5CEC6A48-9A8B-4866-85B9-F3408F2A12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068620" y="4697774"/>
                        <a:ext cx="315913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8E29888-D6A4-41E0-87A0-EFB5539AE70E}"/>
              </a:ext>
            </a:extLst>
          </p:cNvPr>
          <p:cNvCxnSpPr>
            <a:cxnSpLocks/>
          </p:cNvCxnSpPr>
          <p:nvPr/>
        </p:nvCxnSpPr>
        <p:spPr>
          <a:xfrm flipV="1">
            <a:off x="10178181" y="4085008"/>
            <a:ext cx="0" cy="6337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800D1022-0BB6-4AD8-82C8-1BF9EFD079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6298918"/>
              </p:ext>
            </p:extLst>
          </p:nvPr>
        </p:nvGraphicFramePr>
        <p:xfrm>
          <a:off x="2484342" y="2655266"/>
          <a:ext cx="142875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6" name="AxMath" r:id="rId13" imgW="72000" imgH="131400" progId="Equation.AxMath">
                  <p:embed/>
                </p:oleObj>
              </mc:Choice>
              <mc:Fallback>
                <p:oleObj name="AxMath" r:id="rId13" imgW="72000" imgH="13140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570E7BA1-D06A-4B36-A8CA-7784A8F2C6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84342" y="2655266"/>
                        <a:ext cx="142875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1395271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1C5DF38-CD35-4E93-AF7A-2EECC3B999B1}"/>
              </a:ext>
            </a:extLst>
          </p:cNvPr>
          <p:cNvSpPr txBox="1"/>
          <p:nvPr/>
        </p:nvSpPr>
        <p:spPr>
          <a:xfrm>
            <a:off x="2969179" y="366860"/>
            <a:ext cx="3775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3 : ANN</a:t>
            </a:r>
            <a:r>
              <a:rPr lang="zh-CN" altLang="en-US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的基本要素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50F889-AE0E-4233-B290-66DEEC127C5E}"/>
              </a:ext>
            </a:extLst>
          </p:cNvPr>
          <p:cNvSpPr txBox="1"/>
          <p:nvPr/>
        </p:nvSpPr>
        <p:spPr>
          <a:xfrm>
            <a:off x="1174460" y="1375794"/>
            <a:ext cx="325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神经元激活函数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网络的学习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神经元之间的连接形式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CD0564-A44D-4CEE-A4D9-65F666CD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283" y="828525"/>
            <a:ext cx="2978492" cy="2379320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58B068A-F964-4BF4-BD53-2D090E861DCE}"/>
              </a:ext>
            </a:extLst>
          </p:cNvPr>
          <p:cNvCxnSpPr>
            <a:cxnSpLocks/>
          </p:cNvCxnSpPr>
          <p:nvPr/>
        </p:nvCxnSpPr>
        <p:spPr>
          <a:xfrm flipH="1">
            <a:off x="3227497" y="1543050"/>
            <a:ext cx="5709786" cy="0"/>
          </a:xfrm>
          <a:prstGeom prst="line">
            <a:avLst/>
          </a:prstGeom>
          <a:ln w="1905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00231CE6-98ED-4724-984E-E542964E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872" y="3650156"/>
            <a:ext cx="4420523" cy="1695543"/>
          </a:xfrm>
          <a:prstGeom prst="rect">
            <a:avLst/>
          </a:prstGeom>
        </p:spPr>
      </p:pic>
      <p:pic>
        <p:nvPicPr>
          <p:cNvPr id="2050" name="Picture 2" descr="https://img-blog.csdnimg.cn/img_convert/c3df1bc4bf06be92ed7952900f06ab43.png">
            <a:extLst>
              <a:ext uri="{FF2B5EF4-FFF2-40B4-BE49-F238E27FC236}">
                <a16:creationId xmlns:a16="http://schemas.microsoft.com/office/drawing/2014/main" id="{C1C4C822-C165-4D47-98BA-8FDE1B78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5" y="4269354"/>
            <a:ext cx="3186112" cy="242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g-blog.csdnimg.cn/img_convert/79f3b95ebec2aec31a67ccb1a5e179fc.png">
            <a:extLst>
              <a:ext uri="{FF2B5EF4-FFF2-40B4-BE49-F238E27FC236}">
                <a16:creationId xmlns:a16="http://schemas.microsoft.com/office/drawing/2014/main" id="{B6119952-80B4-419F-9E03-F4D709950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20"/>
          <a:stretch/>
        </p:blipFill>
        <p:spPr bwMode="auto">
          <a:xfrm>
            <a:off x="3561893" y="4182580"/>
            <a:ext cx="3362781" cy="249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781A2E2-DE0D-43B8-A61A-FB2DD9D9CD43}"/>
              </a:ext>
            </a:extLst>
          </p:cNvPr>
          <p:cNvCxnSpPr/>
          <p:nvPr/>
        </p:nvCxnSpPr>
        <p:spPr>
          <a:xfrm>
            <a:off x="2667000" y="1837459"/>
            <a:ext cx="5353050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04B09CA-EFCD-4232-BA6B-FC0F54CA4EB6}"/>
              </a:ext>
            </a:extLst>
          </p:cNvPr>
          <p:cNvCxnSpPr/>
          <p:nvPr/>
        </p:nvCxnSpPr>
        <p:spPr>
          <a:xfrm>
            <a:off x="8020050" y="1837459"/>
            <a:ext cx="0" cy="1886816"/>
          </a:xfrm>
          <a:prstGeom prst="line">
            <a:avLst/>
          </a:prstGeom>
          <a:ln w="190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304A69F-40E1-41F0-B350-DB8F7B6D0224}"/>
              </a:ext>
            </a:extLst>
          </p:cNvPr>
          <p:cNvCxnSpPr>
            <a:stCxn id="3" idx="2"/>
          </p:cNvCxnSpPr>
          <p:nvPr/>
        </p:nvCxnSpPr>
        <p:spPr>
          <a:xfrm>
            <a:off x="2801793" y="2299124"/>
            <a:ext cx="0" cy="1625176"/>
          </a:xfrm>
          <a:prstGeom prst="line">
            <a:avLst/>
          </a:prstGeom>
          <a:ln w="190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AB0C8BF-C35D-49B1-B238-948AF14639F3}"/>
              </a:ext>
            </a:extLst>
          </p:cNvPr>
          <p:cNvSpPr txBox="1"/>
          <p:nvPr/>
        </p:nvSpPr>
        <p:spPr>
          <a:xfrm>
            <a:off x="822121" y="3724275"/>
            <a:ext cx="148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BP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B09FD8-7334-4AB8-8F2E-E49F89DE95CB}"/>
              </a:ext>
            </a:extLst>
          </p:cNvPr>
          <p:cNvSpPr txBox="1"/>
          <p:nvPr/>
        </p:nvSpPr>
        <p:spPr>
          <a:xfrm>
            <a:off x="3806214" y="3739634"/>
            <a:ext cx="275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循环神经网络（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RNN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03425165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06" y="3562422"/>
            <a:ext cx="7011051" cy="329557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6" y="1111709"/>
            <a:ext cx="4007224" cy="3271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62418" y="2124467"/>
            <a:ext cx="178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Part2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34162" y="2262966"/>
            <a:ext cx="2552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BP</a:t>
            </a:r>
            <a:r>
              <a:rPr lang="zh-CN" altLang="en-US" sz="36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神经网络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B789B8F-A24D-43C8-A97F-8A74F10067D2}"/>
              </a:ext>
            </a:extLst>
          </p:cNvPr>
          <p:cNvSpPr txBox="1"/>
          <p:nvPr/>
        </p:nvSpPr>
        <p:spPr>
          <a:xfrm>
            <a:off x="3282073" y="427839"/>
            <a:ext cx="2659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 : BP</a:t>
            </a:r>
            <a:r>
              <a:rPr lang="zh-CN" altLang="en-US" sz="24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算法提出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CCED9F-9427-49A7-BD24-D699FA64A4FF}"/>
              </a:ext>
            </a:extLst>
          </p:cNvPr>
          <p:cNvSpPr txBox="1"/>
          <p:nvPr/>
        </p:nvSpPr>
        <p:spPr>
          <a:xfrm>
            <a:off x="822034" y="1961193"/>
            <a:ext cx="61978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BP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神经网络出现之前，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人工神经网络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面临一个重要的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挑战性问题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增加神经网络的层数和神经元个数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虽然可以为其提供更大的灵活性，让网络具有更强的表征能力，也就是说，能解决的问题更多；但随之而来的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数量庞大的网络参数训练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，一直是制约多层神经网络发展的一个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重要瓶颈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indent="457200"/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indent="457200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1974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年，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沃伯斯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在他的博士毕业论文里面，首次提出了 通过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误差反向传播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来训练人工神经网络，为多层神经网络的学习，训练与实现提供了一种切实可行的解决途径。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97E8A5-A473-4471-A8DB-F438F069F2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8" t="6178" r="13970" b="6764"/>
          <a:stretch/>
        </p:blipFill>
        <p:spPr>
          <a:xfrm>
            <a:off x="9074440" y="3253854"/>
            <a:ext cx="2295526" cy="28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78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B5FAB"/>
      </a:accent1>
      <a:accent2>
        <a:srgbClr val="0070C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2081</TotalTime>
  <Words>1166</Words>
  <Application>Microsoft Office PowerPoint</Application>
  <PresentationFormat>宽屏</PresentationFormat>
  <Paragraphs>109</Paragraphs>
  <Slides>28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等线</vt:lpstr>
      <vt:lpstr>华文楷体</vt:lpstr>
      <vt:lpstr>宋体</vt:lpstr>
      <vt:lpstr>微软雅黑</vt:lpstr>
      <vt:lpstr>Arial</vt:lpstr>
      <vt:lpstr>Calibri</vt:lpstr>
      <vt:lpstr>Calibri Light</vt:lpstr>
      <vt:lpstr>Times New Roman</vt:lpstr>
      <vt:lpstr>Office 主题​​</vt:lpstr>
      <vt:lpstr>Office 主题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毕业答辩类</dc:title>
  <dc:subject>RP</dc:subject>
  <dc:creator>Windows</dc:creator>
  <cp:keywords>RP</cp:keywords>
  <dc:description>RP</dc:description>
  <cp:lastModifiedBy>Windows</cp:lastModifiedBy>
  <cp:revision>162</cp:revision>
  <dcterms:created xsi:type="dcterms:W3CDTF">2018-03-09T06:15:00Z</dcterms:created>
  <dcterms:modified xsi:type="dcterms:W3CDTF">2021-10-20T03:10:08Z</dcterms:modified>
  <cp:category>RP</cp:category>
  <cp:contentStatus>RP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